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</p:sldIdLst>
  <p:sldSz cx="9144000" cy="6858000" type="screen4x3"/>
  <p:notesSz cx="6797675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cília" initials="C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00"/>
    <a:srgbClr val="0000FF"/>
    <a:srgbClr val="339933"/>
    <a:srgbClr val="CC3300"/>
    <a:srgbClr val="FFCC00"/>
    <a:srgbClr val="CC9900"/>
    <a:srgbClr val="996633"/>
    <a:srgbClr val="996600"/>
    <a:srgbClr val="6633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7456" autoAdjust="0"/>
  </p:normalViewPr>
  <p:slideViewPr>
    <p:cSldViewPr>
      <p:cViewPr varScale="1">
        <p:scale>
          <a:sx n="68" d="100"/>
          <a:sy n="68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69EBC-8542-4866-8BBE-5F8EB2870C3A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86B16-2012-416F-8779-9275F06B473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0184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69691-A6E9-4D68-B1B4-F98293D5AA2D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B8E73-7D71-41C6-8C99-FE1AFA63D3D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98203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B8E73-7D71-41C6-8C99-FE1AFA63D3D1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5878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F35F-3B06-4FCD-A495-AB6F64367368}" type="datetimeFigureOut">
              <a:rPr lang="pt-PT" smtClean="0"/>
              <a:pPr/>
              <a:t>30-12-2013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D4D64-8A63-4D9D-9B96-43E708B93D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2267744" y="1700808"/>
            <a:ext cx="5616624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200" b="1" dirty="0" smtClean="0"/>
              <a:t>Sujeito</a:t>
            </a:r>
          </a:p>
          <a:p>
            <a:pPr algn="just">
              <a:tabLst>
                <a:tab pos="263525" algn="l"/>
              </a:tabLst>
            </a:pPr>
            <a:r>
              <a:rPr lang="pt-PT" sz="2200" dirty="0" smtClean="0"/>
              <a:t>	Função sintática desempenhada por grupos nominais ou por alguns tipos de orações. </a:t>
            </a:r>
            <a:endParaRPr lang="pt-PT" sz="2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000" b="1" dirty="0" smtClean="0">
                <a:ln w="11430">
                  <a:noFill/>
                </a:ln>
                <a:solidFill>
                  <a:sysClr val="windowText" lastClr="000000"/>
                </a:solidFill>
              </a:rPr>
              <a:t>FUNÇÕES SINTÁTICAS AO NÍVEL DA FRASE</a:t>
            </a:r>
            <a:endParaRPr lang="pt-PT" sz="2000" b="1" dirty="0">
              <a:ln w="11430">
                <a:noFill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899592" y="3068960"/>
            <a:ext cx="60486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/>
              <a:t>O sujeito pode ser classificado como: </a:t>
            </a:r>
          </a:p>
          <a:p>
            <a:endParaRPr lang="pt-PT" sz="1200" b="1" dirty="0" smtClean="0"/>
          </a:p>
          <a:p>
            <a:pPr>
              <a:buFont typeface="Arial" pitchFamily="34" charset="0"/>
              <a:buChar char="•"/>
            </a:pPr>
            <a:r>
              <a:rPr lang="pt-PT" sz="2200" dirty="0" smtClean="0"/>
              <a:t> sujeito simples: </a:t>
            </a:r>
          </a:p>
          <a:p>
            <a:r>
              <a:rPr lang="pt-PT" sz="2200" b="1" dirty="0" smtClean="0"/>
              <a:t>Ex.: </a:t>
            </a:r>
            <a:r>
              <a:rPr lang="pt-PT" sz="2200" b="1" i="1" dirty="0" smtClean="0"/>
              <a:t>A Eva </a:t>
            </a:r>
            <a:r>
              <a:rPr lang="pt-PT" sz="2200" i="1" dirty="0" smtClean="0"/>
              <a:t>faz ioga. </a:t>
            </a:r>
          </a:p>
          <a:p>
            <a:endParaRPr lang="pt-PT" sz="2200" i="1" dirty="0" smtClean="0"/>
          </a:p>
          <a:p>
            <a:pPr>
              <a:buFont typeface="Arial" pitchFamily="34" charset="0"/>
              <a:buChar char="•"/>
            </a:pPr>
            <a:r>
              <a:rPr lang="pt-PT" sz="2200" i="1" dirty="0" smtClean="0"/>
              <a:t> </a:t>
            </a:r>
            <a:r>
              <a:rPr lang="pt-PT" sz="2200" dirty="0" smtClean="0"/>
              <a:t>sujeito composto: </a:t>
            </a:r>
          </a:p>
          <a:p>
            <a:r>
              <a:rPr lang="pt-PT" sz="2200" b="1" dirty="0" smtClean="0"/>
              <a:t>Ex.: </a:t>
            </a:r>
            <a:r>
              <a:rPr lang="pt-PT" sz="2200" b="1" i="1" dirty="0" smtClean="0"/>
              <a:t>Eu e a Patrícia </a:t>
            </a:r>
            <a:r>
              <a:rPr lang="pt-PT" sz="2200" i="1" dirty="0" smtClean="0"/>
              <a:t>vamos às compras logo à tarde.</a:t>
            </a:r>
          </a:p>
          <a:p>
            <a:r>
              <a:rPr lang="pt-PT" sz="2200" i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PT" sz="2200" i="1" dirty="0" smtClean="0"/>
              <a:t> </a:t>
            </a:r>
            <a:r>
              <a:rPr lang="pt-PT" sz="2200" dirty="0" smtClean="0"/>
              <a:t>sujeito nulo: </a:t>
            </a:r>
          </a:p>
          <a:p>
            <a:r>
              <a:rPr lang="pt-PT" sz="2200" b="1" dirty="0" smtClean="0"/>
              <a:t>Ex.: </a:t>
            </a:r>
            <a:r>
              <a:rPr lang="pt-PT" sz="2200" i="1" dirty="0" smtClean="0"/>
              <a:t>Dizem que esse livro é bom. </a:t>
            </a:r>
            <a:endParaRPr lang="pt-PT" sz="2200" dirty="0"/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/>
          <a:srcRect r="54986" b="6705"/>
          <a:stretch>
            <a:fillRect/>
          </a:stretch>
        </p:blipFill>
        <p:spPr bwMode="auto">
          <a:xfrm>
            <a:off x="6818753" y="4149080"/>
            <a:ext cx="228975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1115616" y="1628800"/>
            <a:ext cx="6984776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Predicativo do complemento direto </a:t>
            </a:r>
          </a:p>
          <a:p>
            <a:pPr algn="just" defTabSz="263525"/>
            <a:r>
              <a:rPr lang="pt-PT" sz="2400" dirty="0" smtClean="0"/>
              <a:t>	Função sintática que atribui propriedades ao CD, exigida por alguns verbos transitivos-predicativos </a:t>
            </a:r>
            <a:r>
              <a:rPr lang="pt-PT" sz="2400" i="1" dirty="0" smtClean="0"/>
              <a:t>(achar, chamar, considerar, julgar, tratar, eleger, nomear…) </a:t>
            </a:r>
            <a:r>
              <a:rPr lang="pt-PT" sz="2400" dirty="0" smtClean="0"/>
              <a:t>e desempenhada por grupos nominais, adjetivais ou preposicionais.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971600" y="4185662"/>
            <a:ext cx="74888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200" b="1" dirty="0" smtClean="0">
                <a:solidFill>
                  <a:prstClr val="black"/>
                </a:solidFill>
              </a:rPr>
              <a:t>Ex.: </a:t>
            </a:r>
          </a:p>
          <a:p>
            <a:pPr lvl="0"/>
            <a:endParaRPr lang="pt-PT" sz="1000" b="1" dirty="0" smtClean="0"/>
          </a:p>
          <a:p>
            <a:pPr lvl="0"/>
            <a:r>
              <a:rPr lang="pt-PT" sz="2200" i="1" dirty="0" smtClean="0"/>
              <a:t>Ele nomeou o Tomás </a:t>
            </a:r>
            <a:r>
              <a:rPr lang="pt-PT" sz="2200" b="1" i="1" dirty="0" smtClean="0"/>
              <a:t>subdiretor. </a:t>
            </a:r>
            <a:r>
              <a:rPr lang="pt-PT" sz="2000" dirty="0"/>
              <a:t>(grupo nominal) </a:t>
            </a:r>
          </a:p>
          <a:p>
            <a:endParaRPr lang="pt-PT" sz="2000" i="1" dirty="0"/>
          </a:p>
          <a:p>
            <a:r>
              <a:rPr lang="pt-PT" sz="2200" i="1" dirty="0" smtClean="0"/>
              <a:t>O Rui acha a Matilde </a:t>
            </a:r>
            <a:r>
              <a:rPr lang="pt-PT" sz="2200" b="1" i="1" dirty="0" smtClean="0"/>
              <a:t>belíssima. </a:t>
            </a:r>
            <a:r>
              <a:rPr lang="pt-PT" sz="2000" dirty="0"/>
              <a:t>(grupo adjetival) </a:t>
            </a:r>
          </a:p>
          <a:p>
            <a:pPr lvl="0"/>
            <a:endParaRPr lang="pt-PT" sz="2000" i="1" dirty="0" smtClean="0"/>
          </a:p>
          <a:p>
            <a:pPr lvl="0"/>
            <a:r>
              <a:rPr lang="pt-PT" sz="2200" i="1" dirty="0" smtClean="0"/>
              <a:t>Eu considero essa piada </a:t>
            </a:r>
            <a:r>
              <a:rPr lang="pt-PT" sz="2200" b="1" i="1" dirty="0" smtClean="0"/>
              <a:t>de mau gosto. </a:t>
            </a:r>
            <a:r>
              <a:rPr lang="pt-PT" sz="2000" dirty="0"/>
              <a:t>(grupo preposicional)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899592" y="1556792"/>
            <a:ext cx="741682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Predicativo do sujeito</a:t>
            </a:r>
          </a:p>
          <a:p>
            <a:pPr algn="just">
              <a:tabLst>
                <a:tab pos="263525" algn="l"/>
              </a:tabLst>
            </a:pPr>
            <a:r>
              <a:rPr lang="pt-PT" sz="2400" dirty="0" smtClean="0"/>
              <a:t>	Função sintática que atribui propriedades ao sujeito, exigida por verbos copulativos (</a:t>
            </a:r>
            <a:r>
              <a:rPr lang="pt-PT" sz="2400" i="1" dirty="0" smtClean="0"/>
              <a:t>ser, estar, permanecer, ficar, continuar</a:t>
            </a:r>
            <a:r>
              <a:rPr lang="pt-PT" sz="2400" dirty="0" smtClean="0"/>
              <a:t>…) e desempenhada por grupos nominais, adjetivais, preposicionais ou adverbiais.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899592" y="3573016"/>
            <a:ext cx="61206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prstClr val="black"/>
                </a:solidFill>
              </a:rPr>
              <a:t>Ex.: </a:t>
            </a:r>
          </a:p>
          <a:p>
            <a:pPr>
              <a:buFont typeface="Arial" pitchFamily="34" charset="0"/>
              <a:buChar char="•"/>
            </a:pPr>
            <a:endParaRPr lang="pt-PT" sz="1000" b="1" dirty="0" smtClean="0">
              <a:solidFill>
                <a:prstClr val="black"/>
              </a:solidFill>
            </a:endParaRPr>
          </a:p>
          <a:p>
            <a:r>
              <a:rPr lang="pt-PT" sz="2200" i="1" dirty="0" smtClean="0"/>
              <a:t>A Rita é </a:t>
            </a:r>
            <a:r>
              <a:rPr lang="pt-PT" sz="2200" b="1" i="1" dirty="0" smtClean="0"/>
              <a:t>engenheira</a:t>
            </a:r>
            <a:r>
              <a:rPr lang="pt-PT" sz="2200" i="1" dirty="0" smtClean="0"/>
              <a:t>. </a:t>
            </a:r>
            <a:r>
              <a:rPr lang="pt-PT" sz="2000" dirty="0"/>
              <a:t>(grupo nominal) </a:t>
            </a:r>
          </a:p>
          <a:p>
            <a:pPr>
              <a:buFont typeface="Arial" pitchFamily="34" charset="0"/>
              <a:buChar char="•"/>
            </a:pPr>
            <a:endParaRPr lang="pt-PT" sz="2000" i="1" dirty="0" smtClean="0"/>
          </a:p>
          <a:p>
            <a:r>
              <a:rPr lang="pt-PT" sz="2200" i="1" dirty="0" smtClean="0"/>
              <a:t>O leite continua </a:t>
            </a:r>
            <a:r>
              <a:rPr lang="pt-PT" sz="2200" b="1" i="1" dirty="0" smtClean="0"/>
              <a:t>quentíssimo</a:t>
            </a:r>
            <a:r>
              <a:rPr lang="pt-PT" sz="2200" i="1" dirty="0" smtClean="0"/>
              <a:t>! </a:t>
            </a:r>
            <a:r>
              <a:rPr lang="pt-PT" sz="2000" dirty="0"/>
              <a:t>(grupo adjetival)</a:t>
            </a:r>
          </a:p>
          <a:p>
            <a:endParaRPr lang="pt-PT" sz="2200" i="1" dirty="0"/>
          </a:p>
          <a:p>
            <a:r>
              <a:rPr lang="pt-PT" sz="2200" i="1" dirty="0" smtClean="0"/>
              <a:t>O meu pai está </a:t>
            </a:r>
            <a:r>
              <a:rPr lang="pt-PT" sz="2200" b="1" i="1" dirty="0" smtClean="0"/>
              <a:t>em casa</a:t>
            </a:r>
            <a:r>
              <a:rPr lang="pt-PT" sz="2200" i="1" dirty="0" smtClean="0"/>
              <a:t>. </a:t>
            </a:r>
            <a:r>
              <a:rPr lang="pt-PT" sz="2000" dirty="0"/>
              <a:t>(grupo preposicional)</a:t>
            </a:r>
          </a:p>
          <a:p>
            <a:endParaRPr lang="pt-PT" sz="2200" i="1" dirty="0"/>
          </a:p>
          <a:p>
            <a:r>
              <a:rPr lang="pt-PT" sz="2200" i="1" dirty="0" smtClean="0"/>
              <a:t>A reunião foi </a:t>
            </a:r>
            <a:r>
              <a:rPr lang="pt-PT" sz="2200" b="1" i="1" dirty="0" smtClean="0"/>
              <a:t>ontem. </a:t>
            </a:r>
            <a:r>
              <a:rPr lang="pt-PT" sz="2000" dirty="0"/>
              <a:t>(grupo adverbial) 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/>
          <a:srcRect r="54986" b="6705"/>
          <a:stretch>
            <a:fillRect/>
          </a:stretch>
        </p:blipFill>
        <p:spPr bwMode="auto">
          <a:xfrm>
            <a:off x="7092280" y="4479128"/>
            <a:ext cx="1944216" cy="226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827584" y="1700808"/>
            <a:ext cx="756084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Modificador do grupo verbal </a:t>
            </a:r>
          </a:p>
          <a:p>
            <a:pPr algn="just" defTabSz="355600"/>
            <a:r>
              <a:rPr lang="pt-PT" sz="2400" dirty="0" smtClean="0"/>
              <a:t>	Função sintática desempenhada por grupos adverbiais, preposicionais ou orações e que não é exigida pelo grupo verbal com que se relaciona.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827584" y="3429000"/>
            <a:ext cx="79928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200" b="1" dirty="0" smtClean="0">
                <a:solidFill>
                  <a:prstClr val="black"/>
                </a:solidFill>
              </a:rPr>
              <a:t>Ex.: </a:t>
            </a:r>
            <a:endParaRPr lang="pt-PT" sz="2200" b="1" dirty="0" smtClean="0"/>
          </a:p>
          <a:p>
            <a:pPr lvl="0"/>
            <a:r>
              <a:rPr lang="pt-PT" sz="2200" i="1" dirty="0" smtClean="0"/>
              <a:t>Os alunos terminaram a ficha </a:t>
            </a:r>
            <a:r>
              <a:rPr lang="pt-PT" sz="2200" b="1" i="1" dirty="0" smtClean="0"/>
              <a:t>rapidamente</a:t>
            </a:r>
            <a:r>
              <a:rPr lang="pt-PT" sz="2200" i="1" dirty="0" smtClean="0"/>
              <a:t>. </a:t>
            </a:r>
            <a:r>
              <a:rPr lang="pt-PT" sz="2000" dirty="0"/>
              <a:t>(grupo </a:t>
            </a:r>
            <a:r>
              <a:rPr lang="pt-PT" sz="2000" dirty="0" smtClean="0"/>
              <a:t>adverbial)</a:t>
            </a:r>
          </a:p>
          <a:p>
            <a:pPr lvl="0"/>
            <a:endParaRPr lang="pt-PT" sz="2000" i="1" dirty="0"/>
          </a:p>
          <a:p>
            <a:pPr lvl="0"/>
            <a:r>
              <a:rPr lang="pt-PT" sz="2200" i="1" dirty="0" smtClean="0"/>
              <a:t>O Pedro comprou uma revista </a:t>
            </a:r>
            <a:r>
              <a:rPr lang="pt-PT" sz="2200" b="1" i="1" dirty="0" smtClean="0"/>
              <a:t>no quiosque</a:t>
            </a:r>
            <a:r>
              <a:rPr lang="pt-PT" sz="2200" i="1" dirty="0" smtClean="0"/>
              <a:t>. </a:t>
            </a:r>
            <a:r>
              <a:rPr lang="pt-PT" sz="2000" dirty="0"/>
              <a:t>(grupo preposicional) </a:t>
            </a:r>
          </a:p>
          <a:p>
            <a:pPr lvl="0"/>
            <a:endParaRPr lang="pt-PT" sz="2200" i="1" dirty="0" smtClean="0"/>
          </a:p>
          <a:p>
            <a:pPr lvl="0"/>
            <a:r>
              <a:rPr lang="pt-PT" sz="2200" i="1" dirty="0" smtClean="0"/>
              <a:t>Eu fiz os exercícios </a:t>
            </a:r>
            <a:r>
              <a:rPr lang="pt-PT" sz="2200" b="1" i="1" dirty="0" smtClean="0"/>
              <a:t>quando cheguei a casa</a:t>
            </a:r>
            <a:r>
              <a:rPr lang="pt-PT" sz="2200" i="1" dirty="0" smtClean="0"/>
              <a:t>. </a:t>
            </a:r>
            <a:r>
              <a:rPr lang="pt-PT" sz="2000" dirty="0"/>
              <a:t>(oração)</a:t>
            </a:r>
            <a:r>
              <a:rPr lang="pt-PT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/>
          <a:srcRect l="5176" t="21137" r="14244"/>
          <a:stretch>
            <a:fillRect/>
          </a:stretch>
        </p:blipFill>
        <p:spPr bwMode="auto">
          <a:xfrm>
            <a:off x="7092280" y="5000338"/>
            <a:ext cx="2016224" cy="181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1187624" y="1484784"/>
            <a:ext cx="62646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Valores do modificador do grupo verbal </a:t>
            </a:r>
          </a:p>
          <a:p>
            <a:pPr algn="just"/>
            <a:r>
              <a:rPr lang="pt-PT" sz="2400" dirty="0" smtClean="0"/>
              <a:t>       </a:t>
            </a:r>
            <a:endParaRPr lang="pt-PT" sz="2400" dirty="0"/>
          </a:p>
        </p:txBody>
      </p:sp>
      <p:sp>
        <p:nvSpPr>
          <p:cNvPr id="10" name="Rectângulo 9"/>
          <p:cNvSpPr/>
          <p:nvPr/>
        </p:nvSpPr>
        <p:spPr>
          <a:xfrm>
            <a:off x="1547664" y="2276872"/>
            <a:ext cx="59766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b="1" dirty="0" smtClean="0"/>
              <a:t> valor temporal </a:t>
            </a:r>
            <a:endParaRPr lang="pt-PT" sz="2400" b="1" dirty="0"/>
          </a:p>
          <a:p>
            <a:r>
              <a:rPr lang="pt-PT" sz="2400" b="1" dirty="0" smtClean="0"/>
              <a:t>Ex.: </a:t>
            </a:r>
            <a:r>
              <a:rPr lang="pt-PT" sz="2400" b="1" i="1" dirty="0" smtClean="0"/>
              <a:t>Ontem</a:t>
            </a:r>
            <a:r>
              <a:rPr lang="pt-PT" sz="2400" i="1" dirty="0" smtClean="0"/>
              <a:t> fui jantar com os meus avós. </a:t>
            </a:r>
          </a:p>
          <a:p>
            <a:r>
              <a:rPr lang="pt-PT" sz="2400" b="1" i="1" dirty="0" smtClean="0"/>
              <a:t>Sempre que vieres à Madeira</a:t>
            </a:r>
            <a:r>
              <a:rPr lang="pt-PT" sz="2400" i="1" dirty="0" smtClean="0"/>
              <a:t>, vem visitar-me. </a:t>
            </a:r>
            <a:endParaRPr lang="pt-PT" sz="2400" dirty="0"/>
          </a:p>
        </p:txBody>
      </p:sp>
      <p:sp>
        <p:nvSpPr>
          <p:cNvPr id="14" name="Rectângulo 13"/>
          <p:cNvSpPr/>
          <p:nvPr/>
        </p:nvSpPr>
        <p:spPr>
          <a:xfrm>
            <a:off x="1547664" y="3645024"/>
            <a:ext cx="59766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b="1" dirty="0" smtClean="0"/>
              <a:t> valor espacial (ou locativo)</a:t>
            </a:r>
          </a:p>
          <a:p>
            <a:r>
              <a:rPr lang="pt-PT" sz="2400" b="1" dirty="0" smtClean="0"/>
              <a:t>Ex.: </a:t>
            </a:r>
            <a:r>
              <a:rPr lang="pt-PT" sz="2400" i="1" dirty="0" smtClean="0"/>
              <a:t>A Joana caiu </a:t>
            </a:r>
            <a:r>
              <a:rPr lang="pt-PT" sz="2400" b="1" i="1" dirty="0" smtClean="0"/>
              <a:t>no recreio</a:t>
            </a:r>
            <a:r>
              <a:rPr lang="pt-PT" sz="2400" i="1" dirty="0" smtClean="0"/>
              <a:t>. </a:t>
            </a:r>
          </a:p>
          <a:p>
            <a:r>
              <a:rPr lang="pt-PT" sz="2400" i="1" dirty="0" smtClean="0"/>
              <a:t>Perdi o relógio</a:t>
            </a:r>
            <a:r>
              <a:rPr lang="pt-PT" sz="2400" b="1" i="1" dirty="0" smtClean="0"/>
              <a:t> aí</a:t>
            </a:r>
            <a:r>
              <a:rPr lang="pt-PT" sz="2400" i="1" dirty="0" smtClean="0"/>
              <a:t>. </a:t>
            </a:r>
            <a:endParaRPr lang="pt-PT" sz="2400" dirty="0"/>
          </a:p>
        </p:txBody>
      </p:sp>
      <p:sp>
        <p:nvSpPr>
          <p:cNvPr id="15" name="Rectângulo 14"/>
          <p:cNvSpPr/>
          <p:nvPr/>
        </p:nvSpPr>
        <p:spPr>
          <a:xfrm>
            <a:off x="1547664" y="5085184"/>
            <a:ext cx="597666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b="1" dirty="0" smtClean="0"/>
              <a:t> valor modal (ou de modo) </a:t>
            </a:r>
          </a:p>
          <a:p>
            <a:r>
              <a:rPr lang="pt-PT" sz="2400" b="1" dirty="0" smtClean="0"/>
              <a:t>Ex.: </a:t>
            </a:r>
            <a:r>
              <a:rPr lang="pt-PT" sz="2400" i="1" dirty="0" smtClean="0"/>
              <a:t>Eu desci as escadas </a:t>
            </a:r>
            <a:r>
              <a:rPr lang="pt-PT" sz="2400" b="1" i="1" dirty="0" smtClean="0"/>
              <a:t>lentamente. </a:t>
            </a:r>
          </a:p>
          <a:p>
            <a:r>
              <a:rPr lang="pt-PT" sz="2400" i="1" dirty="0" smtClean="0"/>
              <a:t>Atravessa a estrada </a:t>
            </a:r>
            <a:r>
              <a:rPr lang="pt-PT" sz="2400" b="1" i="1" dirty="0" smtClean="0"/>
              <a:t>com cuidado</a:t>
            </a:r>
            <a:r>
              <a:rPr lang="pt-PT" sz="2400" i="1" dirty="0" smtClean="0"/>
              <a:t>!</a:t>
            </a:r>
            <a:r>
              <a:rPr lang="pt-PT" sz="2400" b="1" i="1" dirty="0" smtClean="0"/>
              <a:t> </a:t>
            </a:r>
            <a:endParaRPr lang="pt-PT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 r="47957" b="67071"/>
          <a:stretch>
            <a:fillRect/>
          </a:stretch>
        </p:blipFill>
        <p:spPr bwMode="auto">
          <a:xfrm>
            <a:off x="3779912" y="4890690"/>
            <a:ext cx="5328592" cy="192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1403648" y="1700808"/>
            <a:ext cx="669674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200" b="1" dirty="0" smtClean="0"/>
              <a:t>Modificador do nome </a:t>
            </a:r>
            <a:endParaRPr lang="pt-PT" sz="2200" dirty="0" smtClean="0"/>
          </a:p>
          <a:p>
            <a:pPr algn="just">
              <a:tabLst>
                <a:tab pos="263525" algn="l"/>
              </a:tabLst>
            </a:pPr>
            <a:r>
              <a:rPr lang="pt-PT" sz="2200" dirty="0" smtClean="0"/>
              <a:t>	Função sintática desempenhada por grupos nominais, adjetivais, preposicionais ou alguns tipos de orações e que não é exigida pelo nome com que se relaciona.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NOMINAL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539552" y="323097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/>
              <a:t>Ex.: </a:t>
            </a:r>
          </a:p>
          <a:p>
            <a:r>
              <a:rPr lang="pt-PT" sz="2000" i="1" dirty="0" smtClean="0"/>
              <a:t>D. Dinis, </a:t>
            </a:r>
            <a:r>
              <a:rPr lang="pt-PT" sz="2000" i="1" u="sng" dirty="0" smtClean="0"/>
              <a:t>o Lavrador</a:t>
            </a:r>
            <a:r>
              <a:rPr lang="pt-PT" sz="2000" i="1" dirty="0" smtClean="0"/>
              <a:t>, mandou plantar o pinhal de Leiria. </a:t>
            </a:r>
            <a:r>
              <a:rPr lang="pt-PT" dirty="0" smtClean="0"/>
              <a:t>(grupo nominal)</a:t>
            </a:r>
          </a:p>
          <a:p>
            <a:endParaRPr lang="pt-PT" sz="2000" dirty="0"/>
          </a:p>
          <a:p>
            <a:r>
              <a:rPr lang="pt-PT" sz="2000" i="1" dirty="0" smtClean="0"/>
              <a:t>Comprei uma camisola </a:t>
            </a:r>
            <a:r>
              <a:rPr lang="pt-PT" sz="2000" i="1" u="sng" dirty="0" smtClean="0"/>
              <a:t>verde</a:t>
            </a:r>
            <a:r>
              <a:rPr lang="pt-PT" sz="2000" i="1" dirty="0" smtClean="0"/>
              <a:t>.</a:t>
            </a:r>
            <a:r>
              <a:rPr lang="pt-PT" sz="2000" b="1" i="1" dirty="0" smtClean="0"/>
              <a:t> </a:t>
            </a:r>
            <a:r>
              <a:rPr lang="pt-PT" dirty="0"/>
              <a:t>(grupo adjetival)</a:t>
            </a:r>
          </a:p>
          <a:p>
            <a:endParaRPr lang="pt-PT" sz="2000" b="1" i="1" dirty="0"/>
          </a:p>
          <a:p>
            <a:r>
              <a:rPr lang="pt-PT" sz="2000" i="1" dirty="0" smtClean="0"/>
              <a:t>O Pedro está a comer um gelado </a:t>
            </a:r>
            <a:r>
              <a:rPr lang="pt-PT" sz="2000" i="1" u="sng" dirty="0" smtClean="0"/>
              <a:t>de limão</a:t>
            </a:r>
            <a:r>
              <a:rPr lang="pt-PT" sz="2000" i="1" dirty="0" smtClean="0"/>
              <a:t>.</a:t>
            </a:r>
            <a:r>
              <a:rPr lang="pt-PT" sz="2000" dirty="0" smtClean="0"/>
              <a:t> </a:t>
            </a:r>
            <a:r>
              <a:rPr lang="pt-PT" dirty="0"/>
              <a:t>(grupo preposicional) </a:t>
            </a:r>
          </a:p>
          <a:p>
            <a:endParaRPr lang="pt-PT" sz="2000" b="1" i="1" dirty="0"/>
          </a:p>
          <a:p>
            <a:r>
              <a:rPr lang="pt-PT" sz="2000" i="1" dirty="0" smtClean="0"/>
              <a:t>O homem </a:t>
            </a:r>
            <a:r>
              <a:rPr lang="pt-PT" sz="2000" i="1" u="sng" dirty="0" smtClean="0"/>
              <a:t>que vive nesta casa</a:t>
            </a:r>
            <a:r>
              <a:rPr lang="pt-PT" sz="2000" i="1" dirty="0" smtClean="0"/>
              <a:t> é médico.</a:t>
            </a:r>
            <a:r>
              <a:rPr lang="pt-PT" sz="2000" dirty="0" smtClean="0"/>
              <a:t> </a:t>
            </a:r>
            <a:r>
              <a:rPr lang="pt-PT" dirty="0"/>
              <a:t>(oração) </a:t>
            </a:r>
          </a:p>
          <a:p>
            <a:pPr>
              <a:buFont typeface="Arial" pitchFamily="34" charset="0"/>
              <a:buChar char="•"/>
            </a:pPr>
            <a:endParaRPr lang="pt-P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467544" y="37504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Em síntese:</a:t>
            </a:r>
            <a:endParaRPr lang="pt-PT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059832" y="764704"/>
            <a:ext cx="280831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b="1" dirty="0" smtClean="0"/>
              <a:t>Funções sintáticas </a:t>
            </a:r>
            <a:endParaRPr lang="pt-PT" sz="2400" b="1" dirty="0"/>
          </a:p>
        </p:txBody>
      </p:sp>
      <p:sp>
        <p:nvSpPr>
          <p:cNvPr id="10" name="Rectângulo 9"/>
          <p:cNvSpPr/>
          <p:nvPr/>
        </p:nvSpPr>
        <p:spPr>
          <a:xfrm>
            <a:off x="251520" y="1556792"/>
            <a:ext cx="266429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ao nível da frase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6011392" y="1556792"/>
            <a:ext cx="3000438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internas ao grupo nominal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3059832" y="1556792"/>
            <a:ext cx="2794483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internas ao grupo verbal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251520" y="2492896"/>
            <a:ext cx="26642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Sujeito</a:t>
            </a:r>
          </a:p>
        </p:txBody>
      </p:sp>
      <p:sp>
        <p:nvSpPr>
          <p:cNvPr id="20" name="Rectângulo 19"/>
          <p:cNvSpPr/>
          <p:nvPr/>
        </p:nvSpPr>
        <p:spPr>
          <a:xfrm>
            <a:off x="251520" y="4221088"/>
            <a:ext cx="26642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Modificador de frase</a:t>
            </a:r>
          </a:p>
        </p:txBody>
      </p:sp>
      <p:sp>
        <p:nvSpPr>
          <p:cNvPr id="21" name="Rectângulo 20"/>
          <p:cNvSpPr/>
          <p:nvPr/>
        </p:nvSpPr>
        <p:spPr>
          <a:xfrm>
            <a:off x="251520" y="3645024"/>
            <a:ext cx="26642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Vocativo</a:t>
            </a:r>
          </a:p>
        </p:txBody>
      </p:sp>
      <p:sp>
        <p:nvSpPr>
          <p:cNvPr id="22" name="Rectângulo 21"/>
          <p:cNvSpPr/>
          <p:nvPr/>
        </p:nvSpPr>
        <p:spPr>
          <a:xfrm>
            <a:off x="251520" y="3068960"/>
            <a:ext cx="266429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Predicado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3203848" y="2524834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C. direto</a:t>
            </a:r>
          </a:p>
        </p:txBody>
      </p:sp>
      <p:sp>
        <p:nvSpPr>
          <p:cNvPr id="24" name="Rectângulo 23"/>
          <p:cNvSpPr/>
          <p:nvPr/>
        </p:nvSpPr>
        <p:spPr>
          <a:xfrm>
            <a:off x="6084168" y="2524834"/>
            <a:ext cx="288032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Modificador do nome</a:t>
            </a:r>
          </a:p>
        </p:txBody>
      </p:sp>
      <p:sp>
        <p:nvSpPr>
          <p:cNvPr id="25" name="Rectângulo 24"/>
          <p:cNvSpPr/>
          <p:nvPr/>
        </p:nvSpPr>
        <p:spPr>
          <a:xfrm>
            <a:off x="3203848" y="5909210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Modificador do GV</a:t>
            </a:r>
          </a:p>
        </p:txBody>
      </p:sp>
      <p:sp>
        <p:nvSpPr>
          <p:cNvPr id="26" name="Rectângulo 25"/>
          <p:cNvSpPr/>
          <p:nvPr/>
        </p:nvSpPr>
        <p:spPr>
          <a:xfrm>
            <a:off x="3203848" y="5333146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Predicativo do sujeito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3203848" y="4797152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Predicativo do c. direto</a:t>
            </a:r>
          </a:p>
        </p:txBody>
      </p:sp>
      <p:sp>
        <p:nvSpPr>
          <p:cNvPr id="28" name="Rectângulo 27"/>
          <p:cNvSpPr/>
          <p:nvPr/>
        </p:nvSpPr>
        <p:spPr>
          <a:xfrm>
            <a:off x="3203848" y="4221088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C. agente da passiva</a:t>
            </a:r>
          </a:p>
        </p:txBody>
      </p:sp>
      <p:sp>
        <p:nvSpPr>
          <p:cNvPr id="29" name="Rectângulo 28"/>
          <p:cNvSpPr/>
          <p:nvPr/>
        </p:nvSpPr>
        <p:spPr>
          <a:xfrm>
            <a:off x="3203848" y="3645024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C. oblíquo</a:t>
            </a:r>
          </a:p>
        </p:txBody>
      </p:sp>
      <p:sp>
        <p:nvSpPr>
          <p:cNvPr id="30" name="Rectângulo 29"/>
          <p:cNvSpPr/>
          <p:nvPr/>
        </p:nvSpPr>
        <p:spPr>
          <a:xfrm>
            <a:off x="3203848" y="3068960"/>
            <a:ext cx="2664296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dirty="0" smtClean="0">
                <a:solidFill>
                  <a:prstClr val="black"/>
                </a:solidFill>
              </a:rPr>
              <a:t>C. indireto</a:t>
            </a:r>
          </a:p>
        </p:txBody>
      </p:sp>
      <p:sp>
        <p:nvSpPr>
          <p:cNvPr id="31" name="Seta para baixo 30"/>
          <p:cNvSpPr/>
          <p:nvPr/>
        </p:nvSpPr>
        <p:spPr>
          <a:xfrm>
            <a:off x="1403648" y="2060848"/>
            <a:ext cx="288032" cy="3600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Seta para baixo 31"/>
          <p:cNvSpPr/>
          <p:nvPr/>
        </p:nvSpPr>
        <p:spPr>
          <a:xfrm>
            <a:off x="7380312" y="2060848"/>
            <a:ext cx="288032" cy="36004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eta para baixo 32"/>
          <p:cNvSpPr/>
          <p:nvPr/>
        </p:nvSpPr>
        <p:spPr>
          <a:xfrm>
            <a:off x="4355976" y="2060848"/>
            <a:ext cx="288032" cy="36004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5" cstate="print"/>
          <a:srcRect l="2273" r="2273" b="2405"/>
          <a:stretch>
            <a:fillRect/>
          </a:stretch>
        </p:blipFill>
        <p:spPr bwMode="auto">
          <a:xfrm>
            <a:off x="9177608" y="4562745"/>
            <a:ext cx="1296144" cy="22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print"/>
          <a:srcRect l="2273" r="2273" b="2405"/>
          <a:stretch>
            <a:fillRect/>
          </a:stretch>
        </p:blipFill>
        <p:spPr bwMode="auto">
          <a:xfrm>
            <a:off x="7416316" y="4127875"/>
            <a:ext cx="1548172" cy="273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1979712" y="1772816"/>
            <a:ext cx="504056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Predicado </a:t>
            </a:r>
          </a:p>
          <a:p>
            <a:pPr algn="just" defTabSz="263525"/>
            <a:r>
              <a:rPr lang="pt-PT" sz="2400" dirty="0" smtClean="0"/>
              <a:t>	Função sintática desempenhada por grupos verbais. </a:t>
            </a:r>
            <a:endParaRPr lang="pt-PT" sz="2400" dirty="0"/>
          </a:p>
        </p:txBody>
      </p:sp>
      <p:sp>
        <p:nvSpPr>
          <p:cNvPr id="10" name="Rectângulo 9"/>
          <p:cNvSpPr/>
          <p:nvPr/>
        </p:nvSpPr>
        <p:spPr>
          <a:xfrm>
            <a:off x="755576" y="3212976"/>
            <a:ext cx="77768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/>
              <a:t>Ex.:</a:t>
            </a:r>
            <a:r>
              <a:rPr lang="pt-PT" sz="2200" dirty="0" smtClean="0"/>
              <a:t> </a:t>
            </a:r>
          </a:p>
          <a:p>
            <a:endParaRPr lang="pt-PT" sz="2200" dirty="0" smtClean="0"/>
          </a:p>
          <a:p>
            <a:r>
              <a:rPr lang="pt-PT" sz="2200" i="1" dirty="0" smtClean="0"/>
              <a:t>O Pedro </a:t>
            </a:r>
            <a:r>
              <a:rPr lang="pt-PT" sz="2200" b="1" i="1" dirty="0" smtClean="0"/>
              <a:t>viu um filme ontem. </a:t>
            </a:r>
            <a:r>
              <a:rPr lang="pt-PT" sz="2000" dirty="0" smtClean="0"/>
              <a:t>(verbo + CD + modificador do GV)</a:t>
            </a:r>
          </a:p>
          <a:p>
            <a:r>
              <a:rPr lang="pt-PT" sz="2200" i="1" dirty="0" smtClean="0"/>
              <a:t> </a:t>
            </a:r>
          </a:p>
          <a:p>
            <a:r>
              <a:rPr lang="pt-PT" sz="2200" b="1" i="1" dirty="0" smtClean="0"/>
              <a:t>Neva. </a:t>
            </a:r>
            <a:r>
              <a:rPr lang="pt-PT" sz="2000" dirty="0"/>
              <a:t>(verbo) </a:t>
            </a:r>
          </a:p>
          <a:p>
            <a:endParaRPr lang="pt-PT" sz="2200" i="1" dirty="0" smtClean="0"/>
          </a:p>
          <a:p>
            <a:r>
              <a:rPr lang="pt-PT" sz="2200" i="1" dirty="0" smtClean="0"/>
              <a:t>A Rita </a:t>
            </a:r>
            <a:r>
              <a:rPr lang="pt-PT" sz="2200" b="1" i="1" dirty="0" smtClean="0"/>
              <a:t>é enfermeira. </a:t>
            </a:r>
            <a:r>
              <a:rPr lang="pt-PT" sz="2000" dirty="0"/>
              <a:t>(verbo + predicativo do sujeito)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000" b="1" dirty="0" smtClean="0">
                <a:ln w="11430">
                  <a:noFill/>
                </a:ln>
                <a:solidFill>
                  <a:sysClr val="windowText" lastClr="000000"/>
                </a:solidFill>
              </a:rPr>
              <a:t>FUNÇÕES SINTÁTICAS AO NÍVEL DA FRASE</a:t>
            </a:r>
            <a:endParaRPr lang="pt-PT" sz="2000" b="1" dirty="0">
              <a:ln w="11430">
                <a:noFill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 r="47957" b="64332"/>
          <a:stretch>
            <a:fillRect/>
          </a:stretch>
        </p:blipFill>
        <p:spPr bwMode="auto">
          <a:xfrm flipH="1">
            <a:off x="0" y="4509120"/>
            <a:ext cx="6300192" cy="23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6502767" y="6513184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1619672" y="1628800"/>
            <a:ext cx="6264696" cy="193899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Vocativo </a:t>
            </a:r>
          </a:p>
          <a:p>
            <a:pPr algn="just" defTabSz="263525"/>
            <a:r>
              <a:rPr lang="pt-PT" sz="2400" dirty="0" smtClean="0"/>
              <a:t>	Função sintática desempenhada por um constituinte usado para interpelar o interlocutor. Ocorre frequentemente em frases imperativas, interrogativas e exclamativas. </a:t>
            </a:r>
            <a:endParaRPr lang="pt-PT" sz="2400" dirty="0"/>
          </a:p>
        </p:txBody>
      </p:sp>
      <p:sp>
        <p:nvSpPr>
          <p:cNvPr id="10" name="Rectângulo 9"/>
          <p:cNvSpPr/>
          <p:nvPr/>
        </p:nvSpPr>
        <p:spPr>
          <a:xfrm>
            <a:off x="3923928" y="4293096"/>
            <a:ext cx="3600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solidFill>
                  <a:prstClr val="black"/>
                </a:solidFill>
              </a:rPr>
              <a:t>Ex.: </a:t>
            </a:r>
          </a:p>
          <a:p>
            <a:endParaRPr lang="pt-PT" sz="1000" b="1" dirty="0" smtClean="0">
              <a:solidFill>
                <a:prstClr val="black"/>
              </a:solidFill>
            </a:endParaRPr>
          </a:p>
          <a:p>
            <a:r>
              <a:rPr lang="pt-PT" sz="2400" b="1" i="1" dirty="0" smtClean="0">
                <a:solidFill>
                  <a:prstClr val="black"/>
                </a:solidFill>
              </a:rPr>
              <a:t>Pedro</a:t>
            </a:r>
            <a:r>
              <a:rPr lang="pt-PT" sz="2400" i="1" dirty="0" smtClean="0">
                <a:solidFill>
                  <a:prstClr val="black"/>
                </a:solidFill>
              </a:rPr>
              <a:t>, come a sopa! 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000" b="1" dirty="0" smtClean="0">
                <a:ln w="11430">
                  <a:noFill/>
                </a:ln>
                <a:solidFill>
                  <a:sysClr val="windowText" lastClr="000000"/>
                </a:solidFill>
              </a:rPr>
              <a:t>FUNÇÕES SINTÁTICAS AO NÍVEL DA FRASE</a:t>
            </a:r>
            <a:endParaRPr lang="pt-PT" sz="2000" b="1" dirty="0">
              <a:ln w="11430">
                <a:noFill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1115616" y="1700808"/>
            <a:ext cx="676875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Modificador da frase </a:t>
            </a:r>
          </a:p>
          <a:p>
            <a:pPr algn="just" defTabSz="263525"/>
            <a:r>
              <a:rPr lang="pt-PT" sz="2400" dirty="0" smtClean="0"/>
              <a:t>	Função sintática desempenhada por grupos adverbiais, preposicionais ou algumas orações subordinadas adverbiais e que não é exigida pela frase ou oração com que se relaciona. </a:t>
            </a:r>
            <a:endParaRPr lang="pt-PT" sz="2400" dirty="0"/>
          </a:p>
        </p:txBody>
      </p:sp>
      <p:sp>
        <p:nvSpPr>
          <p:cNvPr id="10" name="Rectângulo 9"/>
          <p:cNvSpPr/>
          <p:nvPr/>
        </p:nvSpPr>
        <p:spPr>
          <a:xfrm>
            <a:off x="1331640" y="4077072"/>
            <a:ext cx="676875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/>
              <a:t>Ex.: </a:t>
            </a:r>
          </a:p>
          <a:p>
            <a:endParaRPr lang="pt-PT" sz="1000" b="1" dirty="0" smtClean="0"/>
          </a:p>
          <a:p>
            <a:r>
              <a:rPr lang="pt-PT" sz="2200" i="1" dirty="0" smtClean="0"/>
              <a:t>Irei ficar em casa, </a:t>
            </a:r>
            <a:r>
              <a:rPr lang="pt-PT" sz="2200" b="1" i="1" dirty="0" smtClean="0"/>
              <a:t>infelizmente</a:t>
            </a:r>
            <a:r>
              <a:rPr lang="pt-PT" sz="2200" i="1" dirty="0" smtClean="0"/>
              <a:t>. </a:t>
            </a:r>
            <a:r>
              <a:rPr lang="pt-PT" sz="2000" dirty="0"/>
              <a:t>(grupo adverbial) </a:t>
            </a:r>
          </a:p>
          <a:p>
            <a:endParaRPr lang="pt-PT" sz="2200" i="1" dirty="0" smtClean="0"/>
          </a:p>
          <a:p>
            <a:r>
              <a:rPr lang="pt-PT" sz="2200" i="1" dirty="0" smtClean="0"/>
              <a:t>Irei ficar em casa, </a:t>
            </a:r>
            <a:r>
              <a:rPr lang="pt-PT" sz="2200" b="1" i="1" dirty="0" smtClean="0"/>
              <a:t>com certeza</a:t>
            </a:r>
            <a:r>
              <a:rPr lang="pt-PT" sz="2200" i="1" dirty="0" smtClean="0"/>
              <a:t>. </a:t>
            </a:r>
            <a:r>
              <a:rPr lang="pt-PT" sz="2000" dirty="0"/>
              <a:t>(grupo preposicional)</a:t>
            </a:r>
          </a:p>
          <a:p>
            <a:endParaRPr lang="pt-PT" sz="2200" i="1" dirty="0"/>
          </a:p>
          <a:p>
            <a:r>
              <a:rPr lang="pt-PT" sz="2200" i="1" dirty="0" smtClean="0"/>
              <a:t>Irei ficar em casa, </a:t>
            </a:r>
            <a:r>
              <a:rPr lang="pt-PT" sz="2200" b="1" i="1" dirty="0" smtClean="0"/>
              <a:t>se chover</a:t>
            </a:r>
            <a:r>
              <a:rPr lang="pt-PT" sz="2200" i="1" dirty="0" smtClean="0"/>
              <a:t>. </a:t>
            </a:r>
            <a:r>
              <a:rPr lang="pt-PT" sz="2000" dirty="0"/>
              <a:t>(oração)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000" b="1" dirty="0" smtClean="0">
                <a:ln w="11430">
                  <a:noFill/>
                </a:ln>
                <a:solidFill>
                  <a:sysClr val="windowText" lastClr="000000"/>
                </a:solidFill>
              </a:rPr>
              <a:t>FUNÇÕES SINTÁTICAS AO NÍVEL DA FRASE</a:t>
            </a:r>
            <a:endParaRPr lang="pt-PT" sz="2000" b="1" dirty="0">
              <a:ln w="11430">
                <a:noFill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971600" y="1628800"/>
            <a:ext cx="7148432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200" b="1" dirty="0" smtClean="0"/>
              <a:t>Valores do modificador da frase </a:t>
            </a:r>
          </a:p>
          <a:p>
            <a:pPr algn="just"/>
            <a:endParaRPr lang="pt-PT" sz="2200" b="1" dirty="0"/>
          </a:p>
          <a:p>
            <a:pPr algn="just"/>
            <a:r>
              <a:rPr lang="pt-PT" sz="2200" dirty="0" smtClean="0"/>
              <a:t>   O modificador da frase pode apresentar os seguintes valores:</a:t>
            </a:r>
            <a:endParaRPr lang="pt-PT" sz="2200" dirty="0"/>
          </a:p>
        </p:txBody>
      </p:sp>
      <p:sp>
        <p:nvSpPr>
          <p:cNvPr id="10" name="Rectângulo 9"/>
          <p:cNvSpPr/>
          <p:nvPr/>
        </p:nvSpPr>
        <p:spPr>
          <a:xfrm>
            <a:off x="827584" y="3473132"/>
            <a:ext cx="76328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200" dirty="0" smtClean="0">
                <a:solidFill>
                  <a:schemeClr val="tx1"/>
                </a:solidFill>
              </a:rPr>
              <a:t> transmitir a opinião, o ponto de vista do falante em relação ao que diz;</a:t>
            </a:r>
          </a:p>
          <a:p>
            <a:r>
              <a:rPr lang="pt-PT" sz="2200" b="1" dirty="0" smtClean="0">
                <a:solidFill>
                  <a:schemeClr val="tx1"/>
                </a:solidFill>
              </a:rPr>
              <a:t>Ex.: </a:t>
            </a:r>
            <a:r>
              <a:rPr lang="pt-PT" sz="2200" b="1" i="1" dirty="0" smtClean="0">
                <a:solidFill>
                  <a:schemeClr val="tx1"/>
                </a:solidFill>
              </a:rPr>
              <a:t>Infelizmente</a:t>
            </a:r>
            <a:r>
              <a:rPr lang="pt-PT" sz="2200" i="1" dirty="0" smtClean="0">
                <a:solidFill>
                  <a:schemeClr val="tx1"/>
                </a:solidFill>
              </a:rPr>
              <a:t>, o concerto foi cancelado.</a:t>
            </a:r>
            <a:r>
              <a:rPr lang="pt-PT" sz="2200" dirty="0" smtClean="0">
                <a:solidFill>
                  <a:schemeClr val="tx1"/>
                </a:solidFill>
              </a:rPr>
              <a:t> </a:t>
            </a:r>
            <a:r>
              <a:rPr lang="pt-PT" sz="2000" dirty="0">
                <a:solidFill>
                  <a:schemeClr val="tx1"/>
                </a:solidFill>
              </a:rPr>
              <a:t>(opinião do falante) </a:t>
            </a:r>
          </a:p>
        </p:txBody>
      </p:sp>
      <p:sp>
        <p:nvSpPr>
          <p:cNvPr id="14" name="Rectângulo 13"/>
          <p:cNvSpPr/>
          <p:nvPr/>
        </p:nvSpPr>
        <p:spPr>
          <a:xfrm>
            <a:off x="827584" y="4862770"/>
            <a:ext cx="7632848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PT" sz="2200" dirty="0" smtClean="0">
                <a:solidFill>
                  <a:schemeClr val="tx1"/>
                </a:solidFill>
              </a:rPr>
              <a:t> fazer referência a um determinado domínio ou área do saber (História, Biologia, Filosofia, etc.). </a:t>
            </a:r>
          </a:p>
          <a:p>
            <a:pPr lvl="0"/>
            <a:r>
              <a:rPr lang="pt-PT" sz="2200" b="1" dirty="0" smtClean="0">
                <a:solidFill>
                  <a:schemeClr val="tx1"/>
                </a:solidFill>
              </a:rPr>
              <a:t>Ex.: </a:t>
            </a:r>
            <a:r>
              <a:rPr lang="pt-PT" sz="2200" b="1" i="1" dirty="0" smtClean="0">
                <a:solidFill>
                  <a:schemeClr val="tx1"/>
                </a:solidFill>
              </a:rPr>
              <a:t>Arquitetonicamente</a:t>
            </a:r>
            <a:r>
              <a:rPr lang="pt-PT" sz="2200" i="1" dirty="0" smtClean="0">
                <a:solidFill>
                  <a:schemeClr val="tx1"/>
                </a:solidFill>
              </a:rPr>
              <a:t>, este edifício é riquíssimo. </a:t>
            </a:r>
            <a:r>
              <a:rPr lang="pt-PT" sz="2000" dirty="0">
                <a:solidFill>
                  <a:schemeClr val="tx1"/>
                </a:solidFill>
              </a:rPr>
              <a:t>(área da Arquitetura)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2000" b="1" dirty="0" smtClean="0">
                <a:ln w="11430">
                  <a:noFill/>
                </a:ln>
                <a:solidFill>
                  <a:sysClr val="windowText" lastClr="000000"/>
                </a:solidFill>
              </a:rPr>
              <a:t>FUNÇÕES SINTÁTICAS AO NÍVEL DA FRASE</a:t>
            </a:r>
            <a:endParaRPr lang="pt-PT" sz="2000" b="1" dirty="0">
              <a:ln w="11430">
                <a:noFill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1403648" y="1643316"/>
            <a:ext cx="646246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Complemento direto </a:t>
            </a:r>
          </a:p>
          <a:p>
            <a:pPr algn="just" defTabSz="263525"/>
            <a:r>
              <a:rPr lang="pt-PT" sz="2400" dirty="0" smtClean="0"/>
              <a:t>	Função sintática exigida por verbos transitivos diretos e desempenhada por grupos nominais ou por orações subordinadas substantivas. 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755576" y="3717032"/>
            <a:ext cx="73448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/>
              <a:t>Ex.: </a:t>
            </a:r>
          </a:p>
          <a:p>
            <a:endParaRPr lang="pt-PT" sz="2200" b="1" dirty="0" smtClean="0"/>
          </a:p>
          <a:p>
            <a:r>
              <a:rPr lang="pt-PT" sz="2200" i="1" dirty="0" smtClean="0"/>
              <a:t>O Vasco terminou </a:t>
            </a:r>
            <a:r>
              <a:rPr lang="pt-PT" sz="2200" b="1" i="1" dirty="0" smtClean="0"/>
              <a:t>o livro. </a:t>
            </a:r>
            <a:r>
              <a:rPr lang="pt-PT" sz="2000" dirty="0"/>
              <a:t>(grupo nominal)</a:t>
            </a:r>
          </a:p>
          <a:p>
            <a:endParaRPr lang="pt-PT" sz="2200" i="1" dirty="0" smtClean="0"/>
          </a:p>
          <a:p>
            <a:r>
              <a:rPr lang="pt-PT" sz="2200" i="1" dirty="0" smtClean="0"/>
              <a:t>O médico disse </a:t>
            </a:r>
            <a:r>
              <a:rPr lang="pt-PT" sz="2200" b="1" i="1" dirty="0" smtClean="0"/>
              <a:t>que tens de fazer exercício. </a:t>
            </a:r>
            <a:r>
              <a:rPr lang="pt-PT" sz="2000" dirty="0"/>
              <a:t>(oração) </a:t>
            </a: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 cstate="print"/>
          <a:srcRect l="2273" r="2273" b="2405"/>
          <a:stretch>
            <a:fillRect/>
          </a:stretch>
        </p:blipFill>
        <p:spPr bwMode="auto">
          <a:xfrm>
            <a:off x="7092280" y="3257864"/>
            <a:ext cx="2016224" cy="355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1475656" y="1772816"/>
            <a:ext cx="594066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Complemento indireto </a:t>
            </a:r>
          </a:p>
          <a:p>
            <a:pPr algn="just" defTabSz="182563"/>
            <a:r>
              <a:rPr lang="pt-PT" sz="2400" dirty="0" smtClean="0"/>
              <a:t>	Função sintática exigida por verbos transitivos indiretos e desempenhada por grupos preposicionais.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1403648" y="3789040"/>
            <a:ext cx="44644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prstClr val="black"/>
                </a:solidFill>
              </a:rPr>
              <a:t>Ex.: </a:t>
            </a:r>
          </a:p>
          <a:p>
            <a:endParaRPr lang="pt-PT" sz="2200" b="1" i="1" dirty="0" smtClean="0">
              <a:solidFill>
                <a:prstClr val="black"/>
              </a:solidFill>
            </a:endParaRPr>
          </a:p>
          <a:p>
            <a:r>
              <a:rPr lang="pt-PT" sz="2200" i="1" dirty="0" smtClean="0">
                <a:solidFill>
                  <a:prstClr val="black"/>
                </a:solidFill>
              </a:rPr>
              <a:t>O Jaime telefonou </a:t>
            </a:r>
            <a:r>
              <a:rPr lang="pt-PT" sz="2200" b="1" i="1" dirty="0" smtClean="0">
                <a:solidFill>
                  <a:prstClr val="black"/>
                </a:solidFill>
              </a:rPr>
              <a:t>à namorada. </a:t>
            </a:r>
            <a:endParaRPr lang="pt-PT" sz="22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r="6036"/>
          <a:stretch>
            <a:fillRect/>
          </a:stretch>
        </p:blipFill>
        <p:spPr bwMode="auto">
          <a:xfrm>
            <a:off x="7092280" y="3851318"/>
            <a:ext cx="1728192" cy="282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899592" y="1700808"/>
            <a:ext cx="7488832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Complemento oblíquo </a:t>
            </a:r>
          </a:p>
          <a:p>
            <a:pPr algn="just" defTabSz="263525"/>
            <a:r>
              <a:rPr lang="pt-PT" sz="2400" dirty="0" smtClean="0"/>
              <a:t>	Função sintática exigida por verbos transitivos indiretos e desempenhada por grupos preposicionais ou adverbiais ou qualquer um destes coordenados.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899592" y="3789040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prstClr val="black"/>
                </a:solidFill>
              </a:rPr>
              <a:t>Ex.:</a:t>
            </a:r>
            <a:r>
              <a:rPr lang="pt-PT" sz="2200" dirty="0" smtClean="0">
                <a:solidFill>
                  <a:prstClr val="black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pt-PT" sz="1000" dirty="0" smtClean="0">
              <a:solidFill>
                <a:prstClr val="black"/>
              </a:solidFill>
            </a:endParaRPr>
          </a:p>
          <a:p>
            <a:r>
              <a:rPr lang="pt-PT" sz="2200" i="1" dirty="0" smtClean="0"/>
              <a:t>A Rita gosta </a:t>
            </a:r>
            <a:r>
              <a:rPr lang="pt-PT" sz="2200" b="1" i="1" dirty="0" smtClean="0"/>
              <a:t>de sopa. </a:t>
            </a:r>
            <a:r>
              <a:rPr lang="pt-PT" sz="2000" dirty="0"/>
              <a:t>(grupo preposicional) </a:t>
            </a:r>
            <a:endParaRPr lang="pt-PT" sz="2000" dirty="0" smtClean="0"/>
          </a:p>
          <a:p>
            <a:endParaRPr lang="pt-PT" sz="2000" i="1" dirty="0"/>
          </a:p>
          <a:p>
            <a:r>
              <a:rPr lang="pt-PT" sz="2200" i="1" dirty="0" smtClean="0"/>
              <a:t>Aquela criança porta-se</a:t>
            </a:r>
            <a:r>
              <a:rPr lang="pt-PT" sz="2200" b="1" i="1" dirty="0" smtClean="0"/>
              <a:t> mal</a:t>
            </a:r>
            <a:r>
              <a:rPr lang="pt-PT" sz="2200" i="1" dirty="0" smtClean="0"/>
              <a:t>. </a:t>
            </a:r>
            <a:r>
              <a:rPr lang="pt-PT" sz="2000" dirty="0"/>
              <a:t>(grupo adverbial) </a:t>
            </a:r>
          </a:p>
          <a:p>
            <a:endParaRPr lang="pt-PT" sz="2200" i="1" dirty="0"/>
          </a:p>
          <a:p>
            <a:r>
              <a:rPr lang="pt-PT" sz="2200" i="1" dirty="0" smtClean="0"/>
              <a:t>Vives </a:t>
            </a:r>
            <a:r>
              <a:rPr lang="pt-PT" sz="2200" b="1" i="1" dirty="0" smtClean="0"/>
              <a:t>aqui </a:t>
            </a:r>
            <a:r>
              <a:rPr lang="pt-PT" sz="2200" i="1" dirty="0" smtClean="0"/>
              <a:t>ou </a:t>
            </a:r>
            <a:r>
              <a:rPr lang="pt-PT" sz="2200" b="1" i="1" dirty="0" smtClean="0"/>
              <a:t>no Algarve</a:t>
            </a:r>
            <a:r>
              <a:rPr lang="pt-PT" sz="2200" i="1" dirty="0" smtClean="0"/>
              <a:t>? </a:t>
            </a:r>
            <a:r>
              <a:rPr lang="pt-PT" sz="2000" dirty="0"/>
              <a:t>(coordenação de grupo adverbial e de grupo preposicional)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Rodapé 3"/>
          <p:cNvSpPr>
            <a:spLocks noGrp="1"/>
          </p:cNvSpPr>
          <p:nvPr>
            <p:ph type="ftr" sz="quarter" idx="11"/>
          </p:nvPr>
        </p:nvSpPr>
        <p:spPr bwMode="auto">
          <a:xfrm>
            <a:off x="0" y="6524625"/>
            <a:ext cx="2627313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pt-PT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Porto Editora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368152" cy="23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r="41666" b="81667"/>
          <a:stretch>
            <a:fillRect/>
          </a:stretch>
        </p:blipFill>
        <p:spPr bwMode="auto">
          <a:xfrm>
            <a:off x="7020272" y="404664"/>
            <a:ext cx="109976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ângulo 5"/>
          <p:cNvSpPr/>
          <p:nvPr/>
        </p:nvSpPr>
        <p:spPr>
          <a:xfrm>
            <a:off x="1403648" y="1628800"/>
            <a:ext cx="619268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400" b="1" dirty="0" smtClean="0"/>
              <a:t>Complemento agente da passiva </a:t>
            </a:r>
          </a:p>
          <a:p>
            <a:pPr algn="just" defTabSz="263525"/>
            <a:r>
              <a:rPr lang="pt-PT" sz="2400" dirty="0" smtClean="0"/>
              <a:t>	Função sintática desempenhada por grupos preposicionais e exclusiva de frases passivas, correspondendo ao sujeito da frase ativa. </a:t>
            </a:r>
            <a:endParaRPr lang="pt-PT" sz="2400" dirty="0"/>
          </a:p>
        </p:txBody>
      </p:sp>
      <p:sp>
        <p:nvSpPr>
          <p:cNvPr id="9" name="Rectângulo 8"/>
          <p:cNvSpPr/>
          <p:nvPr/>
        </p:nvSpPr>
        <p:spPr>
          <a:xfrm>
            <a:off x="1331640" y="3628762"/>
            <a:ext cx="44644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sz="2200" b="1" dirty="0" smtClean="0">
                <a:solidFill>
                  <a:prstClr val="black"/>
                </a:solidFill>
              </a:rPr>
              <a:t>Ex.: </a:t>
            </a:r>
          </a:p>
          <a:p>
            <a:pPr lvl="0"/>
            <a:endParaRPr lang="pt-PT" sz="1000" b="1" i="1" dirty="0" smtClean="0">
              <a:solidFill>
                <a:prstClr val="black"/>
              </a:solidFill>
            </a:endParaRPr>
          </a:p>
          <a:p>
            <a:pPr lvl="0"/>
            <a:r>
              <a:rPr lang="pt-PT" sz="2200" i="1" dirty="0" smtClean="0">
                <a:solidFill>
                  <a:prstClr val="black"/>
                </a:solidFill>
              </a:rPr>
              <a:t>O bolo foi feito </a:t>
            </a:r>
            <a:r>
              <a:rPr lang="pt-PT" sz="2200" b="1" i="1" dirty="0" smtClean="0">
                <a:solidFill>
                  <a:prstClr val="black"/>
                </a:solidFill>
              </a:rPr>
              <a:t>pela avó</a:t>
            </a:r>
            <a:r>
              <a:rPr lang="pt-PT" sz="2200" i="1" dirty="0" smtClean="0">
                <a:solidFill>
                  <a:prstClr val="black"/>
                </a:solidFill>
              </a:rPr>
              <a:t>. </a:t>
            </a:r>
          </a:p>
          <a:p>
            <a:pPr lvl="0"/>
            <a:endParaRPr lang="pt-PT" sz="2200" i="1" dirty="0" smtClean="0">
              <a:solidFill>
                <a:prstClr val="black"/>
              </a:solidFill>
            </a:endParaRPr>
          </a:p>
          <a:p>
            <a:pPr lvl="0"/>
            <a:r>
              <a:rPr lang="pt-PT" sz="2200" i="1" dirty="0" smtClean="0">
                <a:solidFill>
                  <a:prstClr val="black"/>
                </a:solidFill>
              </a:rPr>
              <a:t>A árvore foi quebrada </a:t>
            </a:r>
            <a:r>
              <a:rPr lang="pt-PT" sz="2200" b="1" i="1" dirty="0" smtClean="0">
                <a:solidFill>
                  <a:prstClr val="black"/>
                </a:solidFill>
              </a:rPr>
              <a:t>pelo vento</a:t>
            </a:r>
            <a:r>
              <a:rPr lang="pt-PT" sz="2200" i="1" dirty="0" smtClean="0">
                <a:solidFill>
                  <a:prstClr val="black"/>
                </a:solidFill>
              </a:rPr>
              <a:t>. </a:t>
            </a:r>
            <a:endParaRPr lang="pt-PT" sz="2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355633"/>
            <a:ext cx="3047827" cy="230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395536" y="260648"/>
            <a:ext cx="5832648" cy="1077575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</a:rPr>
              <a:t>FUNÇÕES SINTÁTICAS INTERNAS AO GRUPO VERBAL</a:t>
            </a:r>
            <a:endParaRPr lang="pt-PT" sz="20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743</Words>
  <Application>Microsoft Office PowerPoint</Application>
  <PresentationFormat>Apresentação no Ecrã (4:3)</PresentationFormat>
  <Paragraphs>180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Dora</cp:lastModifiedBy>
  <cp:revision>186</cp:revision>
  <cp:lastPrinted>2012-02-08T09:35:48Z</cp:lastPrinted>
  <dcterms:created xsi:type="dcterms:W3CDTF">2012-02-03T00:42:07Z</dcterms:created>
  <dcterms:modified xsi:type="dcterms:W3CDTF">2013-12-30T00:18:17Z</dcterms:modified>
</cp:coreProperties>
</file>