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68" r:id="rId3"/>
    <p:sldId id="258" r:id="rId4"/>
    <p:sldId id="259" r:id="rId5"/>
    <p:sldId id="262" r:id="rId6"/>
    <p:sldId id="263" r:id="rId7"/>
    <p:sldId id="264" r:id="rId8"/>
    <p:sldId id="260" r:id="rId9"/>
    <p:sldId id="267" r:id="rId10"/>
    <p:sldId id="265" r:id="rId11"/>
    <p:sldId id="261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Destaqu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C2540-9722-44E7-854B-0BC315EA8169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02934-8D34-4EE4-9095-4BFD610991B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4F80F5-2318-48D1-8811-EAEE92972AFC}" type="datetimeFigureOut">
              <a:rPr lang="pt-PT" smtClean="0"/>
              <a:pPr/>
              <a:t>02-09-2014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BAB833-DBAD-4F4F-BC64-32856BCCA7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3571876"/>
            <a:ext cx="90726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dirty="0" smtClean="0">
              <a:latin typeface="Berlin Sans FB" pitchFamily="34" charset="0"/>
            </a:endParaRPr>
          </a:p>
          <a:p>
            <a:endParaRPr lang="pt-PT" sz="2400" dirty="0" smtClean="0">
              <a:latin typeface="Berlin Sans FB" pitchFamily="34" charset="0"/>
            </a:endParaRPr>
          </a:p>
          <a:p>
            <a:endParaRPr lang="pt-PT" sz="2400" dirty="0">
              <a:latin typeface="Berlin Sans FB" pitchFamily="34" charset="0"/>
            </a:endParaRPr>
          </a:p>
          <a:p>
            <a:pPr marL="176213" indent="-176213"/>
            <a:r>
              <a:rPr lang="pt-PT" sz="2400" dirty="0" smtClean="0">
                <a:latin typeface="Berlin Sans FB" pitchFamily="34" charset="0"/>
              </a:rPr>
              <a:t>   </a:t>
            </a:r>
          </a:p>
          <a:p>
            <a:pPr marL="176213" indent="-176213"/>
            <a:r>
              <a:rPr lang="pt-PT" sz="2400" dirty="0">
                <a:latin typeface="Berlin Sans FB" pitchFamily="34" charset="0"/>
              </a:rPr>
              <a:t> </a:t>
            </a:r>
            <a:r>
              <a:rPr lang="pt-PT" sz="2400" dirty="0" smtClean="0">
                <a:latin typeface="Berlin Sans FB" pitchFamily="34" charset="0"/>
              </a:rPr>
              <a:t>  </a:t>
            </a:r>
          </a:p>
          <a:p>
            <a:pPr marL="176213" indent="-176213"/>
            <a:r>
              <a:rPr lang="pt-PT" sz="2400" dirty="0" smtClean="0">
                <a:latin typeface="Berlin Sans FB" pitchFamily="34" charset="0"/>
              </a:rPr>
              <a:t>   </a:t>
            </a:r>
            <a:endParaRPr lang="pt-PT" sz="2000" dirty="0" smtClean="0">
              <a:latin typeface="Jokerman" pitchFamily="82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67744" y="548680"/>
            <a:ext cx="576064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48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Determinantes</a:t>
            </a:r>
          </a:p>
          <a:p>
            <a:pPr algn="ctr"/>
            <a:endParaRPr lang="pt-PT" sz="3600" dirty="0" smtClean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  <a:p>
            <a:pPr algn="ctr"/>
            <a:r>
              <a:rPr lang="pt-PT" sz="36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Subclasses</a:t>
            </a:r>
            <a:endParaRPr lang="pt-PT" sz="3600" dirty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</p:txBody>
      </p:sp>
      <p:pic>
        <p:nvPicPr>
          <p:cNvPr id="1026" name="Picture 2" descr="C:\Documents and Settings\Dora\Ambiente de trabalho\SITE julho 14 varios\Imagens site\SITE DORA julho 14\10398833-illustration-eines-bleistifts-mit-b-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0634" y="2996952"/>
            <a:ext cx="2178691" cy="2392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>
                <a:solidFill>
                  <a:schemeClr val="accent1">
                    <a:lumMod val="50000"/>
                  </a:schemeClr>
                </a:solidFill>
              </a:rPr>
              <a:t>Exercícios:</a:t>
            </a: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800" dirty="0" smtClean="0"/>
              <a:t> </a:t>
            </a:r>
            <a:br>
              <a:rPr lang="pt-PT" sz="1800" dirty="0" smtClean="0"/>
            </a:br>
            <a:r>
              <a:rPr lang="pt-PT" sz="1800" b="1" dirty="0" smtClean="0"/>
              <a:t> Sublinha os determinantes possessivos das frases e classifica-os corretamente. Segue o exemplo:</a:t>
            </a:r>
            <a:r>
              <a:rPr lang="pt-PT" sz="1800" dirty="0" smtClean="0"/>
              <a:t/>
            </a:r>
            <a:br>
              <a:rPr lang="pt-PT" sz="1800" dirty="0" smtClean="0"/>
            </a:br>
            <a:endParaRPr lang="pt-PT" sz="1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dirty="0" smtClean="0">
                <a:solidFill>
                  <a:srgbClr val="FF0000"/>
                </a:solidFill>
              </a:rPr>
              <a:t>EX. </a:t>
            </a:r>
            <a:r>
              <a:rPr lang="pt-PT" sz="3400" dirty="0" smtClean="0">
                <a:solidFill>
                  <a:srgbClr val="FF0000"/>
                </a:solidFill>
              </a:rPr>
              <a:t>A </a:t>
            </a:r>
            <a:r>
              <a:rPr lang="pt-PT" sz="3400" u="sng" dirty="0" smtClean="0">
                <a:solidFill>
                  <a:srgbClr val="FF0000"/>
                </a:solidFill>
              </a:rPr>
              <a:t>minha</a:t>
            </a:r>
            <a:r>
              <a:rPr lang="pt-PT" sz="3400" dirty="0" smtClean="0">
                <a:solidFill>
                  <a:srgbClr val="FF0000"/>
                </a:solidFill>
              </a:rPr>
              <a:t> professora é antipática.</a:t>
            </a:r>
          </a:p>
          <a:p>
            <a:pPr>
              <a:buNone/>
            </a:pPr>
            <a:r>
              <a:rPr lang="pt-PT" b="1" dirty="0" smtClean="0">
                <a:solidFill>
                  <a:srgbClr val="FF0000"/>
                </a:solidFill>
              </a:rPr>
              <a:t>		minha</a:t>
            </a:r>
            <a:r>
              <a:rPr lang="pt-PT" dirty="0" smtClean="0">
                <a:solidFill>
                  <a:srgbClr val="FF0000"/>
                </a:solidFill>
              </a:rPr>
              <a:t> – determinante possessivo, feminino,  singular</a:t>
            </a:r>
          </a:p>
          <a:p>
            <a:pPr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O meu pai e a minha mãe foram comigo à praia.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Os vossos cães gostam da nossa gatinha.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Abram a porta, meus filhos! Sou a vossa mãe.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 cabra e os seus cabritinhos.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Cuidado com o lobo durante a minha ausência.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Onde estão os meus filhos?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Os vossos cadernos estão limpos.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 nossa mãe tem uma voz mais fina.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Tenho que ir comprar hortaliças para o nosso almoço.</a:t>
            </a:r>
          </a:p>
          <a:p>
            <a:pPr marL="514350" indent="-514350">
              <a:buNone/>
            </a:pPr>
            <a:r>
              <a:rPr lang="pt-PT" dirty="0" smtClean="0"/>
              <a:t> </a:t>
            </a:r>
          </a:p>
          <a:p>
            <a:pPr marL="514350" indent="-514350">
              <a:buNone/>
            </a:pPr>
            <a:r>
              <a:rPr lang="pt-PT" dirty="0" smtClean="0"/>
              <a:t> </a:t>
            </a:r>
          </a:p>
          <a:p>
            <a:pPr marL="514350" indent="-514350">
              <a:buNone/>
            </a:pPr>
            <a:r>
              <a:rPr lang="pt-PT" b="1" dirty="0" smtClean="0"/>
              <a:t> </a:t>
            </a:r>
            <a:endParaRPr lang="pt-PT" dirty="0" smtClean="0"/>
          </a:p>
          <a:p>
            <a:pPr>
              <a:buNone/>
            </a:pPr>
            <a:endParaRPr lang="pt-P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://2.bp.blogspot.com/_XOaS4WnOJQI/SqsbErtyDZI/AAAAAAAAArY/-Cm1lqePm-k/s400/garfield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857628"/>
            <a:ext cx="3810000" cy="2857500"/>
          </a:xfrm>
          <a:prstGeom prst="rect">
            <a:avLst/>
          </a:prstGeom>
          <a:noFill/>
        </p:spPr>
      </p:pic>
      <p:sp>
        <p:nvSpPr>
          <p:cNvPr id="10" name="Chamada rectangular arredondada 9"/>
          <p:cNvSpPr/>
          <p:nvPr/>
        </p:nvSpPr>
        <p:spPr>
          <a:xfrm>
            <a:off x="2411760" y="1196752"/>
            <a:ext cx="4464496" cy="1440160"/>
          </a:xfrm>
          <a:prstGeom prst="wedgeRoundRectCallout">
            <a:avLst>
              <a:gd name="adj1" fmla="val 22602"/>
              <a:gd name="adj2" fmla="val 1446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200" dirty="0" smtClean="0">
                <a:latin typeface="Berlin Sans FB Demi" pitchFamily="34" charset="0"/>
              </a:rPr>
              <a:t>Agora é só estudares!</a:t>
            </a:r>
            <a:endParaRPr lang="pt-PT" sz="32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395536" y="476672"/>
            <a:ext cx="7776864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Os </a:t>
            </a:r>
            <a:r>
              <a:rPr lang="pt-PT" sz="2800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determinantes</a:t>
            </a:r>
            <a:r>
              <a:rPr lang="pt-PT" sz="28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são palavras que se colocam antes de um nome, concordando com ele em género e em </a:t>
            </a:r>
            <a:r>
              <a:rPr lang="pt-PT" sz="28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número.</a:t>
            </a:r>
            <a:endParaRPr lang="pt-PT" sz="2800" dirty="0"/>
          </a:p>
        </p:txBody>
      </p:sp>
      <p:sp>
        <p:nvSpPr>
          <p:cNvPr id="6" name="Rectângulo 5"/>
          <p:cNvSpPr/>
          <p:nvPr/>
        </p:nvSpPr>
        <p:spPr>
          <a:xfrm>
            <a:off x="467544" y="242088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 smtClean="0"/>
              <a:t>A</a:t>
            </a:r>
            <a:r>
              <a:rPr lang="pt-PT" sz="2800" dirty="0" smtClean="0"/>
              <a:t> </a:t>
            </a:r>
            <a:r>
              <a:rPr lang="pt-PT" sz="2800" u="sng" dirty="0" smtClean="0"/>
              <a:t>menina</a:t>
            </a:r>
            <a:r>
              <a:rPr lang="pt-PT" sz="2800" dirty="0" smtClean="0"/>
              <a:t> tem </a:t>
            </a:r>
            <a:r>
              <a:rPr lang="pt-PT" sz="2800" b="1" dirty="0" smtClean="0"/>
              <a:t>uma</a:t>
            </a:r>
            <a:r>
              <a:rPr lang="pt-PT" sz="2800" dirty="0" smtClean="0"/>
              <a:t> </a:t>
            </a:r>
            <a:r>
              <a:rPr lang="pt-PT" sz="2800" u="sng" dirty="0" smtClean="0"/>
              <a:t>flor</a:t>
            </a:r>
            <a:r>
              <a:rPr lang="pt-PT" sz="2800" dirty="0" smtClean="0"/>
              <a:t> na mão.</a:t>
            </a:r>
            <a:r>
              <a:rPr lang="pt-PT" sz="1200" dirty="0" smtClean="0"/>
              <a:t/>
            </a:r>
            <a:br>
              <a:rPr lang="pt-PT" sz="1200" dirty="0" smtClean="0"/>
            </a:br>
            <a:r>
              <a:rPr lang="pt-PT" sz="2800" dirty="0" smtClean="0"/>
              <a:t> </a:t>
            </a:r>
            <a:r>
              <a:rPr lang="pt-PT" sz="1200" dirty="0" smtClean="0"/>
              <a:t/>
            </a:r>
            <a:br>
              <a:rPr lang="pt-PT" sz="1200" dirty="0" smtClean="0"/>
            </a:br>
            <a:r>
              <a:rPr lang="pt-PT" sz="2800" b="1" dirty="0" smtClean="0"/>
              <a:t>O</a:t>
            </a:r>
            <a:r>
              <a:rPr lang="pt-PT" sz="2800" dirty="0" smtClean="0"/>
              <a:t> </a:t>
            </a:r>
            <a:r>
              <a:rPr lang="pt-PT" sz="2800" u="sng" dirty="0" smtClean="0"/>
              <a:t>rapaz</a:t>
            </a:r>
            <a:r>
              <a:rPr lang="pt-PT" sz="2800" dirty="0" smtClean="0"/>
              <a:t> lê </a:t>
            </a:r>
            <a:r>
              <a:rPr lang="pt-PT" sz="2800" b="1" dirty="0" smtClean="0"/>
              <a:t>um</a:t>
            </a:r>
            <a:r>
              <a:rPr lang="pt-PT" sz="2800" dirty="0" smtClean="0"/>
              <a:t> </a:t>
            </a:r>
            <a:r>
              <a:rPr lang="pt-PT" sz="2800" u="sng" dirty="0" smtClean="0"/>
              <a:t>livro</a:t>
            </a:r>
            <a:r>
              <a:rPr lang="pt-PT" sz="2800" dirty="0" smtClean="0"/>
              <a:t>.</a:t>
            </a:r>
            <a:r>
              <a:rPr lang="pt-PT" sz="1200" dirty="0" smtClean="0"/>
              <a:t/>
            </a:r>
            <a:br>
              <a:rPr lang="pt-PT" sz="1200" dirty="0" smtClean="0"/>
            </a:br>
            <a:r>
              <a:rPr lang="pt-PT" sz="2800" dirty="0" smtClean="0"/>
              <a:t> </a:t>
            </a:r>
            <a:r>
              <a:rPr lang="pt-PT" sz="1200" dirty="0" smtClean="0"/>
              <a:t/>
            </a:r>
            <a:br>
              <a:rPr lang="pt-PT" sz="1200" dirty="0" smtClean="0"/>
            </a:br>
            <a:r>
              <a:rPr lang="pt-PT" sz="2800" b="1" dirty="0" smtClean="0"/>
              <a:t>Esta</a:t>
            </a:r>
            <a:r>
              <a:rPr lang="pt-PT" sz="2800" dirty="0" smtClean="0"/>
              <a:t> </a:t>
            </a:r>
            <a:r>
              <a:rPr lang="pt-PT" sz="2800" u="sng" dirty="0" smtClean="0"/>
              <a:t>tartaruga</a:t>
            </a:r>
            <a:r>
              <a:rPr lang="pt-PT" sz="2800" dirty="0" smtClean="0"/>
              <a:t> e </a:t>
            </a:r>
            <a:r>
              <a:rPr lang="pt-PT" sz="2800" b="1" dirty="0" smtClean="0"/>
              <a:t>aquela</a:t>
            </a:r>
            <a:r>
              <a:rPr lang="pt-PT" sz="2800" dirty="0" smtClean="0"/>
              <a:t> </a:t>
            </a:r>
            <a:r>
              <a:rPr lang="pt-PT" sz="2800" u="sng" dirty="0" smtClean="0"/>
              <a:t>lebre</a:t>
            </a:r>
            <a:r>
              <a:rPr lang="pt-PT" sz="2800" dirty="0" smtClean="0"/>
              <a:t> são tão lindas!</a:t>
            </a:r>
            <a:endParaRPr lang="pt-P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28596" y="928670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2400" dirty="0">
              <a:latin typeface="Jokerman" pitchFamily="82" charset="0"/>
            </a:endParaRPr>
          </a:p>
        </p:txBody>
      </p:sp>
      <p:pic>
        <p:nvPicPr>
          <p:cNvPr id="6" name="Picture 2" descr="http://guiadicas.net/fotos/2008/11/novas-regras-da-lingua-portugu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71942"/>
            <a:ext cx="2643206" cy="2583197"/>
          </a:xfrm>
          <a:prstGeom prst="rect">
            <a:avLst/>
          </a:prstGeom>
          <a:noFill/>
        </p:spPr>
      </p:pic>
      <p:pic>
        <p:nvPicPr>
          <p:cNvPr id="7" name="Picture 4" descr="http://www.harmoniadomundo.net/images/o_menino_que_gostava_de_livro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500438"/>
            <a:ext cx="3214710" cy="3357562"/>
          </a:xfrm>
          <a:prstGeom prst="rect">
            <a:avLst/>
          </a:prstGeom>
          <a:noFill/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SUBCLASSES:</a:t>
            </a:r>
            <a:endParaRPr lang="pt-PT" dirty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4038600" cy="4997627"/>
          </a:xfrm>
        </p:spPr>
        <p:txBody>
          <a:bodyPr/>
          <a:lstStyle/>
          <a:p>
            <a:pPr lvl="0"/>
            <a:r>
              <a:rPr lang="pt-PT" b="1" u="sng" dirty="0" smtClean="0"/>
              <a:t>Artigos definidos</a:t>
            </a:r>
            <a:r>
              <a:rPr lang="pt-PT" b="1" dirty="0" smtClean="0"/>
              <a:t> </a:t>
            </a:r>
            <a:endParaRPr lang="pt-PT" dirty="0" smtClean="0"/>
          </a:p>
          <a:p>
            <a:pPr lvl="0">
              <a:buNone/>
            </a:pPr>
            <a:r>
              <a:rPr lang="pt-PT" sz="2800" dirty="0" smtClean="0">
                <a:solidFill>
                  <a:srgbClr val="FF0000"/>
                </a:solidFill>
              </a:rPr>
              <a:t>   </a:t>
            </a:r>
            <a:r>
              <a:rPr lang="pt-PT" sz="2800" b="1" dirty="0" smtClean="0">
                <a:solidFill>
                  <a:srgbClr val="FF0000"/>
                </a:solidFill>
              </a:rPr>
              <a:t>o, a, os, as </a:t>
            </a:r>
            <a:endParaRPr lang="pt-PT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pt-PT" dirty="0" smtClean="0"/>
              <a:t>	 indicam seres determinados. </a:t>
            </a:r>
          </a:p>
          <a:p>
            <a:endParaRPr lang="pt-PT" dirty="0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2"/>
          </p:nvPr>
        </p:nvSpPr>
        <p:spPr>
          <a:xfrm>
            <a:off x="4648200" y="1357298"/>
            <a:ext cx="4038600" cy="4997627"/>
          </a:xfrm>
        </p:spPr>
        <p:txBody>
          <a:bodyPr/>
          <a:lstStyle/>
          <a:p>
            <a:pPr lvl="0"/>
            <a:r>
              <a:rPr lang="pt-PT" b="1" u="sng" dirty="0" smtClean="0"/>
              <a:t>Artigos indefinidos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FF0000"/>
                </a:solidFill>
              </a:rPr>
              <a:t>um, uma, uns, umas </a:t>
            </a:r>
            <a:r>
              <a:rPr lang="pt-PT" dirty="0" smtClean="0"/>
              <a:t>indicam seres indeterminados. </a:t>
            </a:r>
          </a:p>
          <a:p>
            <a:endParaRPr lang="pt-P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a direita 4"/>
          <p:cNvSpPr/>
          <p:nvPr/>
        </p:nvSpPr>
        <p:spPr>
          <a:xfrm>
            <a:off x="571472" y="557214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8229600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b="1" dirty="0" smtClean="0"/>
              <a:t>				</a:t>
            </a:r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Exercícios:</a:t>
            </a:r>
            <a:endParaRPr lang="pt-P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pt-PT" dirty="0" smtClean="0"/>
          </a:p>
          <a:p>
            <a:pPr algn="just">
              <a:buNone/>
            </a:pPr>
            <a:r>
              <a:rPr lang="pt-PT" b="1" dirty="0" smtClean="0"/>
              <a:t> Sublinha os determinantes  das frases e classifica-os corretamente. </a:t>
            </a:r>
          </a:p>
          <a:p>
            <a:pPr algn="just">
              <a:buNone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 Marta e a Eliana têm uma piscina com um escorrega.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Umas amigas da minha mãe e uns amigos do meu pai foram passear.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O menino fez uma cópia enorme.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Uma mulher gritou. 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 lua é o satélite da Terra.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Uns garotos subiram o muro da minha casa.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As férias foram muito divertidas.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 Carolina leu um livro muito engraçado.</a:t>
            </a:r>
          </a:p>
          <a:p>
            <a:pPr marL="514350" indent="-514350">
              <a:buNone/>
            </a:pPr>
            <a:endParaRPr lang="pt-PT" dirty="0" smtClean="0"/>
          </a:p>
          <a:p>
            <a:pPr marL="514350" indent="-514350">
              <a:buNone/>
            </a:pPr>
            <a:endParaRPr lang="pt-PT" dirty="0" smtClean="0"/>
          </a:p>
          <a:p>
            <a:pPr marL="514350" indent="-514350">
              <a:buNone/>
            </a:pPr>
            <a:r>
              <a:rPr lang="pt-PT" dirty="0" smtClean="0"/>
              <a:t>  </a:t>
            </a:r>
          </a:p>
          <a:p>
            <a:endParaRPr lang="pt-P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5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pt-PT" b="1" dirty="0" smtClean="0"/>
              <a:t>A</a:t>
            </a:r>
            <a:r>
              <a:rPr lang="pt-PT" dirty="0" smtClean="0"/>
              <a:t> – determinante artigo definido, feminino, singular.</a:t>
            </a:r>
          </a:p>
          <a:p>
            <a:r>
              <a:rPr lang="pt-PT" b="1" dirty="0" smtClean="0"/>
              <a:t>a</a:t>
            </a:r>
            <a:r>
              <a:rPr lang="pt-PT" dirty="0" smtClean="0"/>
              <a:t> - determinante artigo definido, feminino, singular.</a:t>
            </a:r>
          </a:p>
          <a:p>
            <a:r>
              <a:rPr lang="pt-PT" b="1" dirty="0" smtClean="0"/>
              <a:t>uma</a:t>
            </a:r>
            <a:r>
              <a:rPr lang="pt-PT" dirty="0" smtClean="0"/>
              <a:t> - determinante artigo indefinido, feminino, singular.</a:t>
            </a:r>
          </a:p>
          <a:p>
            <a:r>
              <a:rPr lang="pt-PT" b="1" dirty="0" smtClean="0"/>
              <a:t>um</a:t>
            </a:r>
            <a:r>
              <a:rPr lang="pt-PT" dirty="0" smtClean="0"/>
              <a:t> - determinante artigo indefinido, masculino, singular.</a:t>
            </a:r>
          </a:p>
          <a:p>
            <a:endParaRPr lang="pt-PT" dirty="0"/>
          </a:p>
        </p:txBody>
      </p:sp>
      <p:pic>
        <p:nvPicPr>
          <p:cNvPr id="7" name="Picture 4" descr="http://www.eb1-fornelo-monte.rcts.pt/gifs/carlo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286256"/>
            <a:ext cx="4071966" cy="2225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400" b="1" dirty="0" smtClean="0"/>
              <a:t>		</a:t>
            </a:r>
            <a:r>
              <a:rPr lang="pt-PT" sz="2800" b="1" u="sng" dirty="0" smtClean="0"/>
              <a:t>Determinantes demonstrativos:</a:t>
            </a:r>
            <a:r>
              <a:rPr lang="pt-PT" sz="2800" dirty="0" smtClean="0"/>
              <a:t> 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Mostram o lugar que um </a:t>
            </a:r>
            <a:r>
              <a:rPr lang="pt-PT" sz="2400" b="1" dirty="0" smtClean="0"/>
              <a:t>ser</a:t>
            </a:r>
            <a:r>
              <a:rPr lang="pt-PT" sz="2400" dirty="0" smtClean="0"/>
              <a:t> ocupa em relação à pessoa que fala ou que ouve. </a:t>
            </a:r>
            <a:br>
              <a:rPr lang="pt-PT" sz="2400" dirty="0" smtClean="0"/>
            </a:br>
            <a:endParaRPr lang="pt-PT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1857364"/>
          <a:ext cx="7786742" cy="4743538"/>
        </p:xfrm>
        <a:graphic>
          <a:graphicData uri="http://schemas.openxmlformats.org/drawingml/2006/table">
            <a:tbl>
              <a:tblPr/>
              <a:tblGrid>
                <a:gridCol w="1902007"/>
                <a:gridCol w="1962641"/>
                <a:gridCol w="1913178"/>
                <a:gridCol w="2008916"/>
              </a:tblGrid>
              <a:tr h="714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677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FF00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Singular</a:t>
                      </a:r>
                      <a:endParaRPr lang="pt-PT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FF00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Plural</a:t>
                      </a:r>
                      <a:endParaRPr lang="pt-PT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FF00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masculino </a:t>
                      </a:r>
                      <a:endParaRPr lang="pt-PT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>
                          <a:solidFill>
                            <a:srgbClr val="FF00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feminino </a:t>
                      </a:r>
                      <a:endParaRPr lang="pt-PT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FF00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masculino </a:t>
                      </a:r>
                      <a:endParaRPr lang="pt-PT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rgbClr val="FF00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feminino </a:t>
                      </a:r>
                      <a:endParaRPr lang="pt-PT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este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esta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estes 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estas 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esse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essa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esses 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essas 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aquele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aquela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aqueles 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aquelas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o outro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a outra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os outros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as outras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o mesmo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a mesma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os mesmos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as mesmas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tal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tal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>
                          <a:latin typeface="Comic Sans MS"/>
                          <a:ea typeface="Times New Roman"/>
                          <a:cs typeface="Times New Roman"/>
                        </a:rPr>
                        <a:t>tais 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omic Sans MS"/>
                          <a:ea typeface="Times New Roman"/>
                          <a:cs typeface="Times New Roman"/>
                        </a:rPr>
                        <a:t>tais 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94541"/>
            <a:ext cx="91440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200" b="1" dirty="0" smtClean="0">
              <a:solidFill>
                <a:srgbClr val="00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Exercícios: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Sublinha os determinantes demonstrativos das frases e classifica-os corretamente. Segue o exemplo: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Ex.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Essa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janela e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aquela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porta são muito frágeis.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pt-PT" b="1" dirty="0" smtClean="0"/>
          </a:p>
          <a:p>
            <a:r>
              <a:rPr lang="pt-PT" b="1" dirty="0" smtClean="0"/>
              <a:t>Essa</a:t>
            </a:r>
            <a:r>
              <a:rPr lang="pt-PT" dirty="0" smtClean="0"/>
              <a:t> – determinante demonstrativo, singular, feminino.</a:t>
            </a:r>
          </a:p>
          <a:p>
            <a:r>
              <a:rPr lang="pt-PT" b="1" dirty="0" smtClean="0"/>
              <a:t>aquela</a:t>
            </a:r>
            <a:r>
              <a:rPr lang="pt-PT" dirty="0" smtClean="0"/>
              <a:t> - determinante demonstrativo, singular, feminino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http://www.eb1-fornelo-monte.rcts.pt/gifs/dian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357694"/>
            <a:ext cx="928694" cy="1231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 descr="http://www.eb1-fornelo-monte.rcts.pt/gifs/glori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00438"/>
            <a:ext cx="2188032" cy="3115979"/>
          </a:xfrm>
          <a:prstGeom prst="rect">
            <a:avLst/>
          </a:prstGeom>
          <a:noFill/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081838"/>
          </a:xfrm>
        </p:spPr>
        <p:txBody>
          <a:bodyPr>
            <a:noAutofit/>
          </a:bodyPr>
          <a:lstStyle/>
          <a:p>
            <a:pPr lvl="0"/>
            <a:r>
              <a:rPr lang="pt-PT" sz="2000" b="1" u="sng" dirty="0" smtClean="0"/>
              <a:t> </a:t>
            </a:r>
            <a:r>
              <a:rPr lang="pt-PT" sz="2000" b="1" dirty="0" smtClean="0"/>
              <a:t>		</a:t>
            </a:r>
            <a:endParaRPr lang="pt-PT" sz="2000" dirty="0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Este anel e esta pulseira foram-me dados no meu aniversário.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Aquela moça vivia numa lindíssima quinta.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Este chocolate não presta.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Quanto custa este relógio?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O tal filme é bom.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Eu uso o mesmo perfume que tu.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Ele admirava esses olhos.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 criança entendeu o outro significado.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Aqueles bonecos azuis são muito bonitos.</a:t>
            </a:r>
          </a:p>
          <a:p>
            <a:pPr lvl="0"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pt-PT" sz="1600" b="1" dirty="0" smtClean="0"/>
              <a:t>		</a:t>
            </a:r>
            <a:r>
              <a:rPr lang="pt-PT" sz="2000" b="1" u="sng" dirty="0" smtClean="0"/>
              <a:t>DETERMINANTES POSSESSIVOS:</a:t>
            </a:r>
            <a:br>
              <a:rPr lang="pt-PT" sz="2000" b="1" u="sng" dirty="0" smtClean="0"/>
            </a:br>
            <a:r>
              <a:rPr lang="pt-PT" sz="1600" u="sng" dirty="0" smtClean="0"/>
              <a:t/>
            </a:r>
            <a:br>
              <a:rPr lang="pt-PT" sz="1600" u="sng" dirty="0" smtClean="0"/>
            </a:br>
            <a:r>
              <a:rPr lang="pt-PT" sz="1600" dirty="0" smtClean="0"/>
              <a:t>Indicam uma relação de posse, ou seja dizem a quem pertence determinado objeto.</a:t>
            </a:r>
            <a:br>
              <a:rPr lang="pt-PT" sz="1600" dirty="0" smtClean="0"/>
            </a:br>
            <a:endParaRPr lang="pt-PT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1472" y="1785925"/>
          <a:ext cx="8001056" cy="48264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99452"/>
                <a:gridCol w="1999452"/>
                <a:gridCol w="2001076"/>
                <a:gridCol w="2001076"/>
              </a:tblGrid>
              <a:tr h="22527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847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Singular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Plural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8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masculino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feminino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masculino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feminino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meu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minha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meus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minhas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teu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tua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teus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tuas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seu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sua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seus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suas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nosso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nossa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nossos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nossas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4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vosso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vossa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vossos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/>
                        <a:t>vossas </a:t>
                      </a:r>
                      <a:endParaRPr lang="pt-PT" sz="12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08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seu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sua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seus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dirty="0"/>
                        <a:t>suas </a:t>
                      </a:r>
                      <a:endParaRPr lang="pt-PT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Mirant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287</Words>
  <Application>Microsoft Office PowerPoint</Application>
  <PresentationFormat>Apresentação no Ecrã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Mirante</vt:lpstr>
      <vt:lpstr>Diapositivo 1</vt:lpstr>
      <vt:lpstr>Diapositivo 2</vt:lpstr>
      <vt:lpstr>SUBCLASSES:</vt:lpstr>
      <vt:lpstr>       </vt:lpstr>
      <vt:lpstr>Diapositivo 5</vt:lpstr>
      <vt:lpstr>  Determinantes demonstrativos:  Mostram o lugar que um ser ocupa em relação à pessoa que fala ou que ouve.  </vt:lpstr>
      <vt:lpstr>Diapositivo 7</vt:lpstr>
      <vt:lpstr>   </vt:lpstr>
      <vt:lpstr>  DETERMINANTES POSSESSIVOS:  Indicam uma relação de posse, ou seja dizem a quem pertence determinado objeto. </vt:lpstr>
      <vt:lpstr>         Exercícios:    Sublinha os determinantes possessivos das frases e classifica-os corretamente. Segue o exemplo: </vt:lpstr>
      <vt:lpstr>Diapositivo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Rui</dc:creator>
  <cp:lastModifiedBy>Windows7</cp:lastModifiedBy>
  <cp:revision>27</cp:revision>
  <dcterms:created xsi:type="dcterms:W3CDTF">2010-02-26T17:33:28Z</dcterms:created>
  <dcterms:modified xsi:type="dcterms:W3CDTF">2014-09-01T23:41:37Z</dcterms:modified>
</cp:coreProperties>
</file>